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86" r:id="rId2"/>
    <p:sldId id="680" r:id="rId3"/>
    <p:sldId id="733" r:id="rId4"/>
    <p:sldId id="732" r:id="rId5"/>
    <p:sldId id="736" r:id="rId6"/>
    <p:sldId id="734" r:id="rId7"/>
    <p:sldId id="735" r:id="rId8"/>
    <p:sldId id="738" r:id="rId9"/>
    <p:sldId id="737" r:id="rId10"/>
    <p:sldId id="739" r:id="rId11"/>
    <p:sldId id="74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2222"/>
    <a:srgbClr val="4455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93" autoAdjust="0"/>
    <p:restoredTop sz="90015" autoAdjust="0"/>
  </p:normalViewPr>
  <p:slideViewPr>
    <p:cSldViewPr snapToGrid="0">
      <p:cViewPr varScale="1">
        <p:scale>
          <a:sx n="79" d="100"/>
          <a:sy n="79" d="100"/>
        </p:scale>
        <p:origin x="54" y="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gif>
</file>

<file path=ppt/media/image3.png>
</file>

<file path=ppt/media/image4.png>
</file>

<file path=ppt/media/image5.png>
</file>

<file path=ppt/media/image6.gif>
</file>

<file path=ppt/media/image7.pn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F5D888-4825-41EB-A3FE-CFF9C7813384}" type="datetimeFigureOut">
              <a:rPr lang="en-AU" smtClean="0"/>
              <a:t>22/08/2023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B84F7B-9A6B-4EB1-A821-DB6EB43AD65E}" type="slidenum">
              <a:rPr lang="en-AU" smtClean="0"/>
              <a:t>‹#›</a:t>
            </a:fld>
            <a:endParaRPr lang="en-AU"/>
          </a:p>
        </p:txBody>
      </p:sp>
    </p:spTree>
    <p:extLst>
      <p:ext uri="{BB962C8B-B14F-4D97-AF65-F5344CB8AC3E}">
        <p14:creationId xmlns:p14="http://schemas.microsoft.com/office/powerpoint/2010/main" val="3403269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AU" i="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29ABA3-72B8-441F-AA9B-D3737D2CB9D9}"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AU"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4288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AU" i="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29ABA3-72B8-441F-AA9B-D3737D2CB9D9}"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AU"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62135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AU" i="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29ABA3-72B8-441F-AA9B-D3737D2CB9D9}"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AU"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88343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AU" i="0" dirty="0"/>
              <a:t>Use </a:t>
            </a:r>
            <a:r>
              <a:rPr lang="en-AU" i="1" dirty="0"/>
              <a:t>W</a:t>
            </a:r>
            <a:r>
              <a:rPr lang="en-AU" i="0" dirty="0"/>
              <a:t> = </a:t>
            </a:r>
            <a:r>
              <a:rPr lang="en-AU" i="1" dirty="0" err="1"/>
              <a:t>Vq</a:t>
            </a:r>
            <a:r>
              <a:rPr lang="en-AU" i="0" dirty="0"/>
              <a:t> to determine kinetic energy gained, assuming initial velocity is negligible (4.80 × 10</a:t>
            </a:r>
            <a:r>
              <a:rPr lang="en-AU" i="0" baseline="30000" dirty="0"/>
              <a:t>-14</a:t>
            </a:r>
            <a:r>
              <a:rPr lang="en-AU" i="0" baseline="0" dirty="0"/>
              <a:t> J)</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AU" i="0" baseline="0" dirty="0"/>
              <a:t>Use </a:t>
            </a:r>
            <a:r>
              <a:rPr lang="en-AU" i="1" baseline="0" dirty="0"/>
              <a:t>E</a:t>
            </a:r>
            <a:r>
              <a:rPr lang="en-AU" i="0" baseline="-25000" dirty="0"/>
              <a:t>t</a:t>
            </a:r>
            <a:r>
              <a:rPr lang="en-AU" i="0" baseline="0" dirty="0"/>
              <a:t> = </a:t>
            </a:r>
            <a:r>
              <a:rPr lang="en-AU" i="1" baseline="0" dirty="0"/>
              <a:t>E</a:t>
            </a:r>
            <a:r>
              <a:rPr lang="en-AU" i="0" baseline="-25000" dirty="0"/>
              <a:t>k</a:t>
            </a:r>
            <a:r>
              <a:rPr lang="en-AU" i="0" baseline="0" dirty="0"/>
              <a:t> + </a:t>
            </a:r>
            <a:r>
              <a:rPr lang="en-AU" i="1" baseline="0" dirty="0" err="1"/>
              <a:t>E</a:t>
            </a:r>
            <a:r>
              <a:rPr lang="en-AU" i="0" baseline="-25000" dirty="0" err="1"/>
              <a:t>rest</a:t>
            </a:r>
            <a:r>
              <a:rPr lang="en-AU" i="0" baseline="0" dirty="0"/>
              <a:t> to find total energy (1.2999 × 10</a:t>
            </a:r>
            <a:r>
              <a:rPr lang="en-AU" i="0" baseline="30000" dirty="0"/>
              <a:t>-13</a:t>
            </a:r>
            <a:r>
              <a:rPr lang="en-AU" i="0" baseline="0" dirty="0"/>
              <a:t> J)</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AU" i="0" dirty="0"/>
              <a:t>Use mass-energy equivalence formula to find </a:t>
            </a:r>
            <a:r>
              <a:rPr lang="en-AU" i="1" dirty="0"/>
              <a:t>v</a:t>
            </a:r>
            <a:r>
              <a:rPr lang="en-AU" i="0" dirty="0"/>
              <a:t> (= 2.33 × 10</a:t>
            </a:r>
            <a:r>
              <a:rPr lang="en-AU" i="0" baseline="30000" dirty="0"/>
              <a:t>8</a:t>
            </a:r>
            <a:r>
              <a:rPr lang="en-AU" i="0" baseline="0" dirty="0"/>
              <a:t> m s</a:t>
            </a:r>
            <a:r>
              <a:rPr lang="en-AU" i="0" baseline="30000" dirty="0"/>
              <a:t>-1</a:t>
            </a:r>
            <a:r>
              <a:rPr lang="en-AU" i="0" baseline="0" dirty="0"/>
              <a:t>)</a:t>
            </a:r>
            <a:endParaRPr lang="en-AU" i="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29ABA3-72B8-441F-AA9B-D3737D2CB9D9}"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AU"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11477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i="0" dirty="0"/>
              <a:t>Note that we still managed to detect various leptons / quarks and determine the structure of protons / neutrons with </a:t>
            </a:r>
            <a:r>
              <a:rPr lang="en-AU" i="0" dirty="0" err="1"/>
              <a:t>linacs</a:t>
            </a:r>
            <a:r>
              <a:rPr lang="en-AU" i="0" dirty="0"/>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29ABA3-72B8-441F-AA9B-D3737D2CB9D9}"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AU"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3876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AU" i="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29ABA3-72B8-441F-AA9B-D3737D2CB9D9}"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AU"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54631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AU" i="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29ABA3-72B8-441F-AA9B-D3737D2CB9D9}"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AU"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22761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i="0" dirty="0"/>
              <a:t>This is given in the electromagnetism section of your formula sheet as an expression for </a:t>
            </a:r>
            <a:r>
              <a:rPr lang="en-AU" i="1" dirty="0"/>
              <a:t>r</a:t>
            </a:r>
            <a:r>
              <a:rPr lang="en-AU" i="0" dirty="0"/>
              <a:t> (= </a:t>
            </a:r>
            <a:r>
              <a:rPr lang="en-AU" i="1" dirty="0" err="1"/>
              <a:t>vm</a:t>
            </a:r>
            <a:r>
              <a:rPr lang="en-AU" i="0" dirty="0"/>
              <a:t>/</a:t>
            </a:r>
            <a:r>
              <a:rPr lang="en-AU" i="1" dirty="0" err="1"/>
              <a:t>qB</a:t>
            </a:r>
            <a:r>
              <a:rPr lang="en-AU" i="0" dirty="0"/>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29ABA3-72B8-441F-AA9B-D3737D2CB9D9}"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AU"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4888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i="0" dirty="0"/>
              <a:t>Use relativistic </a:t>
            </a:r>
            <a:r>
              <a:rPr lang="en-AU" i="1" dirty="0"/>
              <a:t>E</a:t>
            </a:r>
            <a:r>
              <a:rPr lang="en-AU" i="0" baseline="-25000" dirty="0"/>
              <a:t>t</a:t>
            </a:r>
            <a:r>
              <a:rPr lang="en-AU" i="0" baseline="0" dirty="0"/>
              <a:t> to calculate </a:t>
            </a:r>
            <a:r>
              <a:rPr lang="en-AU" i="1" baseline="0" dirty="0"/>
              <a:t>v</a:t>
            </a:r>
            <a:r>
              <a:rPr lang="en-AU" i="0" baseline="0" dirty="0"/>
              <a:t> (= 0.99957</a:t>
            </a:r>
            <a:r>
              <a:rPr lang="en-AU" i="1" baseline="0" dirty="0"/>
              <a:t>c</a:t>
            </a:r>
            <a:r>
              <a:rPr lang="en-AU" i="0" baseline="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AU" i="1" baseline="0" dirty="0"/>
              <a:t>mv</a:t>
            </a:r>
            <a:r>
              <a:rPr lang="en-AU" i="0" baseline="0" dirty="0"/>
              <a:t> from numerator of expression for </a:t>
            </a:r>
            <a:r>
              <a:rPr lang="en-AU" i="1" baseline="0" dirty="0"/>
              <a:t>B</a:t>
            </a:r>
            <a:r>
              <a:rPr lang="en-AU" i="0" baseline="0" dirty="0"/>
              <a:t> should be calculated as relativistic momentum (= 1.708 × 10</a:t>
            </a:r>
            <a:r>
              <a:rPr lang="en-AU" i="0" baseline="30000" dirty="0"/>
              <a:t>-17</a:t>
            </a:r>
            <a:r>
              <a:rPr lang="en-AU" i="0" baseline="0" dirty="0"/>
              <a:t> kg m s</a:t>
            </a:r>
            <a:r>
              <a:rPr lang="en-AU" i="0" baseline="30000" dirty="0"/>
              <a:t>-1</a:t>
            </a:r>
            <a:r>
              <a:rPr lang="en-AU" i="0" baseline="0" dirty="0"/>
              <a:t>)</a:t>
            </a:r>
            <a:endParaRPr lang="en-AU"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i="1" dirty="0"/>
              <a:t>B</a:t>
            </a:r>
            <a:r>
              <a:rPr lang="en-AU" i="0" dirty="0"/>
              <a:t> = 3.18 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29ABA3-72B8-441F-AA9B-D3737D2CB9D9}" type="slidenum">
              <a:rPr kumimoji="0" lang="en-A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AU"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0557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4015F-A8B7-4998-A7D6-AA74E3EF163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87E1AF5F-AF37-424D-817C-99DD82F573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2ECF6EF5-7F6C-4580-AD56-7F1A93367408}"/>
              </a:ext>
            </a:extLst>
          </p:cNvPr>
          <p:cNvSpPr>
            <a:spLocks noGrp="1"/>
          </p:cNvSpPr>
          <p:nvPr>
            <p:ph type="dt" sz="half" idx="10"/>
          </p:nvPr>
        </p:nvSpPr>
        <p:spPr/>
        <p:txBody>
          <a:bodyPr/>
          <a:lstStyle/>
          <a:p>
            <a:fld id="{B7774DE9-EA36-48F0-8BEE-46EFB7BE0761}" type="datetimeFigureOut">
              <a:rPr lang="en-AU" smtClean="0"/>
              <a:t>22/08/2023</a:t>
            </a:fld>
            <a:endParaRPr lang="en-AU"/>
          </a:p>
        </p:txBody>
      </p:sp>
      <p:sp>
        <p:nvSpPr>
          <p:cNvPr id="5" name="Footer Placeholder 4">
            <a:extLst>
              <a:ext uri="{FF2B5EF4-FFF2-40B4-BE49-F238E27FC236}">
                <a16:creationId xmlns:a16="http://schemas.microsoft.com/office/drawing/2014/main" id="{F5904921-586D-458E-914F-30C459F24182}"/>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8FC75FD-C881-4700-ABED-0721F17A69C4}"/>
              </a:ext>
            </a:extLst>
          </p:cNvPr>
          <p:cNvSpPr>
            <a:spLocks noGrp="1"/>
          </p:cNvSpPr>
          <p:nvPr>
            <p:ph type="sldNum" sz="quarter" idx="12"/>
          </p:nvPr>
        </p:nvSpPr>
        <p:spPr/>
        <p:txBody>
          <a:bodyPr/>
          <a:lstStyle/>
          <a:p>
            <a:fld id="{0F79920A-8877-4084-AD20-C977D9AFDB36}" type="slidenum">
              <a:rPr lang="en-AU" smtClean="0"/>
              <a:t>‹#›</a:t>
            </a:fld>
            <a:endParaRPr lang="en-AU"/>
          </a:p>
        </p:txBody>
      </p:sp>
    </p:spTree>
    <p:extLst>
      <p:ext uri="{BB962C8B-B14F-4D97-AF65-F5344CB8AC3E}">
        <p14:creationId xmlns:p14="http://schemas.microsoft.com/office/powerpoint/2010/main" val="2246911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8243D-6216-4E9A-8367-586C67BA6FBB}"/>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61E407E-19DB-401B-9571-B372FC258E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C40866C-A626-47C5-B122-D88AAF64B1AD}"/>
              </a:ext>
            </a:extLst>
          </p:cNvPr>
          <p:cNvSpPr>
            <a:spLocks noGrp="1"/>
          </p:cNvSpPr>
          <p:nvPr>
            <p:ph type="dt" sz="half" idx="10"/>
          </p:nvPr>
        </p:nvSpPr>
        <p:spPr/>
        <p:txBody>
          <a:bodyPr/>
          <a:lstStyle/>
          <a:p>
            <a:fld id="{B7774DE9-EA36-48F0-8BEE-46EFB7BE0761}" type="datetimeFigureOut">
              <a:rPr lang="en-AU" smtClean="0"/>
              <a:t>22/08/2023</a:t>
            </a:fld>
            <a:endParaRPr lang="en-AU"/>
          </a:p>
        </p:txBody>
      </p:sp>
      <p:sp>
        <p:nvSpPr>
          <p:cNvPr id="5" name="Footer Placeholder 4">
            <a:extLst>
              <a:ext uri="{FF2B5EF4-FFF2-40B4-BE49-F238E27FC236}">
                <a16:creationId xmlns:a16="http://schemas.microsoft.com/office/drawing/2014/main" id="{6FA8C90D-D4FA-4789-976D-1DFCA6C5038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F1F8DE5-1D24-4ECA-977F-ECBABC9055F5}"/>
              </a:ext>
            </a:extLst>
          </p:cNvPr>
          <p:cNvSpPr>
            <a:spLocks noGrp="1"/>
          </p:cNvSpPr>
          <p:nvPr>
            <p:ph type="sldNum" sz="quarter" idx="12"/>
          </p:nvPr>
        </p:nvSpPr>
        <p:spPr/>
        <p:txBody>
          <a:bodyPr/>
          <a:lstStyle/>
          <a:p>
            <a:fld id="{0F79920A-8877-4084-AD20-C977D9AFDB36}" type="slidenum">
              <a:rPr lang="en-AU" smtClean="0"/>
              <a:t>‹#›</a:t>
            </a:fld>
            <a:endParaRPr lang="en-AU"/>
          </a:p>
        </p:txBody>
      </p:sp>
    </p:spTree>
    <p:extLst>
      <p:ext uri="{BB962C8B-B14F-4D97-AF65-F5344CB8AC3E}">
        <p14:creationId xmlns:p14="http://schemas.microsoft.com/office/powerpoint/2010/main" val="39578293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CB905F-E873-42E1-A5CF-FA9D4E2CC32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62C1CA2E-0DE0-48ED-B534-53B1571E8D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02BC864-C3F4-4F36-AC97-9BA57B73059A}"/>
              </a:ext>
            </a:extLst>
          </p:cNvPr>
          <p:cNvSpPr>
            <a:spLocks noGrp="1"/>
          </p:cNvSpPr>
          <p:nvPr>
            <p:ph type="dt" sz="half" idx="10"/>
          </p:nvPr>
        </p:nvSpPr>
        <p:spPr/>
        <p:txBody>
          <a:bodyPr/>
          <a:lstStyle/>
          <a:p>
            <a:fld id="{B7774DE9-EA36-48F0-8BEE-46EFB7BE0761}" type="datetimeFigureOut">
              <a:rPr lang="en-AU" smtClean="0"/>
              <a:t>22/08/2023</a:t>
            </a:fld>
            <a:endParaRPr lang="en-AU"/>
          </a:p>
        </p:txBody>
      </p:sp>
      <p:sp>
        <p:nvSpPr>
          <p:cNvPr id="5" name="Footer Placeholder 4">
            <a:extLst>
              <a:ext uri="{FF2B5EF4-FFF2-40B4-BE49-F238E27FC236}">
                <a16:creationId xmlns:a16="http://schemas.microsoft.com/office/drawing/2014/main" id="{7D6AE39E-30BE-4414-AC38-1DB0AD8CAD7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6771FE4-C57E-435C-9720-771F2DB5EC43}"/>
              </a:ext>
            </a:extLst>
          </p:cNvPr>
          <p:cNvSpPr>
            <a:spLocks noGrp="1"/>
          </p:cNvSpPr>
          <p:nvPr>
            <p:ph type="sldNum" sz="quarter" idx="12"/>
          </p:nvPr>
        </p:nvSpPr>
        <p:spPr/>
        <p:txBody>
          <a:bodyPr/>
          <a:lstStyle/>
          <a:p>
            <a:fld id="{0F79920A-8877-4084-AD20-C977D9AFDB36}" type="slidenum">
              <a:rPr lang="en-AU" smtClean="0"/>
              <a:t>‹#›</a:t>
            </a:fld>
            <a:endParaRPr lang="en-AU"/>
          </a:p>
        </p:txBody>
      </p:sp>
    </p:spTree>
    <p:extLst>
      <p:ext uri="{BB962C8B-B14F-4D97-AF65-F5344CB8AC3E}">
        <p14:creationId xmlns:p14="http://schemas.microsoft.com/office/powerpoint/2010/main" val="3612621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4CFE2-EECD-48A0-9DC6-0387FCA90D34}"/>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C4E49A88-8F3C-49B2-BB49-0205AC2B1E7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3FBF8A-4786-4E73-9F0E-8F7DC4E30BF7}"/>
              </a:ext>
            </a:extLst>
          </p:cNvPr>
          <p:cNvSpPr>
            <a:spLocks noGrp="1"/>
          </p:cNvSpPr>
          <p:nvPr>
            <p:ph type="dt" sz="half" idx="10"/>
          </p:nvPr>
        </p:nvSpPr>
        <p:spPr/>
        <p:txBody>
          <a:bodyPr/>
          <a:lstStyle/>
          <a:p>
            <a:fld id="{B7774DE9-EA36-48F0-8BEE-46EFB7BE0761}" type="datetimeFigureOut">
              <a:rPr lang="en-AU" smtClean="0"/>
              <a:t>22/08/2023</a:t>
            </a:fld>
            <a:endParaRPr lang="en-AU"/>
          </a:p>
        </p:txBody>
      </p:sp>
      <p:sp>
        <p:nvSpPr>
          <p:cNvPr id="5" name="Footer Placeholder 4">
            <a:extLst>
              <a:ext uri="{FF2B5EF4-FFF2-40B4-BE49-F238E27FC236}">
                <a16:creationId xmlns:a16="http://schemas.microsoft.com/office/drawing/2014/main" id="{69950AB1-BA88-4D3A-A007-FA45E02BAC4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EB6BDA7-61AC-4F06-92EE-7F320BC4511C}"/>
              </a:ext>
            </a:extLst>
          </p:cNvPr>
          <p:cNvSpPr>
            <a:spLocks noGrp="1"/>
          </p:cNvSpPr>
          <p:nvPr>
            <p:ph type="sldNum" sz="quarter" idx="12"/>
          </p:nvPr>
        </p:nvSpPr>
        <p:spPr/>
        <p:txBody>
          <a:bodyPr/>
          <a:lstStyle/>
          <a:p>
            <a:fld id="{0F79920A-8877-4084-AD20-C977D9AFDB36}" type="slidenum">
              <a:rPr lang="en-AU" smtClean="0"/>
              <a:t>‹#›</a:t>
            </a:fld>
            <a:endParaRPr lang="en-AU"/>
          </a:p>
        </p:txBody>
      </p:sp>
    </p:spTree>
    <p:extLst>
      <p:ext uri="{BB962C8B-B14F-4D97-AF65-F5344CB8AC3E}">
        <p14:creationId xmlns:p14="http://schemas.microsoft.com/office/powerpoint/2010/main" val="304011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A6BE5-D8CE-4D16-86D9-54D8806DC5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ECCFF89D-43E2-404E-9B4A-FEB997AC00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71BAA8C-0392-471D-9BCA-7125FDC96364}"/>
              </a:ext>
            </a:extLst>
          </p:cNvPr>
          <p:cNvSpPr>
            <a:spLocks noGrp="1"/>
          </p:cNvSpPr>
          <p:nvPr>
            <p:ph type="dt" sz="half" idx="10"/>
          </p:nvPr>
        </p:nvSpPr>
        <p:spPr/>
        <p:txBody>
          <a:bodyPr/>
          <a:lstStyle/>
          <a:p>
            <a:fld id="{B7774DE9-EA36-48F0-8BEE-46EFB7BE0761}" type="datetimeFigureOut">
              <a:rPr lang="en-AU" smtClean="0"/>
              <a:t>22/08/2023</a:t>
            </a:fld>
            <a:endParaRPr lang="en-AU"/>
          </a:p>
        </p:txBody>
      </p:sp>
      <p:sp>
        <p:nvSpPr>
          <p:cNvPr id="5" name="Footer Placeholder 4">
            <a:extLst>
              <a:ext uri="{FF2B5EF4-FFF2-40B4-BE49-F238E27FC236}">
                <a16:creationId xmlns:a16="http://schemas.microsoft.com/office/drawing/2014/main" id="{CA8926E3-29DB-4D0B-8471-702CEC9DFCF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2A71B152-8622-4D82-947F-91201579301C}"/>
              </a:ext>
            </a:extLst>
          </p:cNvPr>
          <p:cNvSpPr>
            <a:spLocks noGrp="1"/>
          </p:cNvSpPr>
          <p:nvPr>
            <p:ph type="sldNum" sz="quarter" idx="12"/>
          </p:nvPr>
        </p:nvSpPr>
        <p:spPr/>
        <p:txBody>
          <a:bodyPr/>
          <a:lstStyle/>
          <a:p>
            <a:fld id="{0F79920A-8877-4084-AD20-C977D9AFDB36}" type="slidenum">
              <a:rPr lang="en-AU" smtClean="0"/>
              <a:t>‹#›</a:t>
            </a:fld>
            <a:endParaRPr lang="en-AU"/>
          </a:p>
        </p:txBody>
      </p:sp>
    </p:spTree>
    <p:extLst>
      <p:ext uri="{BB962C8B-B14F-4D97-AF65-F5344CB8AC3E}">
        <p14:creationId xmlns:p14="http://schemas.microsoft.com/office/powerpoint/2010/main" val="24684024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18931-E05D-481E-A042-656F760D38A3}"/>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8D958A7F-CB72-4CCE-961A-F9962E1BDD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803364C0-27B5-4CF2-B79B-2874B02A75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B4FA3C00-5067-422A-A99F-20AA85B15975}"/>
              </a:ext>
            </a:extLst>
          </p:cNvPr>
          <p:cNvSpPr>
            <a:spLocks noGrp="1"/>
          </p:cNvSpPr>
          <p:nvPr>
            <p:ph type="dt" sz="half" idx="10"/>
          </p:nvPr>
        </p:nvSpPr>
        <p:spPr/>
        <p:txBody>
          <a:bodyPr/>
          <a:lstStyle/>
          <a:p>
            <a:fld id="{B7774DE9-EA36-48F0-8BEE-46EFB7BE0761}" type="datetimeFigureOut">
              <a:rPr lang="en-AU" smtClean="0"/>
              <a:t>22/08/2023</a:t>
            </a:fld>
            <a:endParaRPr lang="en-AU"/>
          </a:p>
        </p:txBody>
      </p:sp>
      <p:sp>
        <p:nvSpPr>
          <p:cNvPr id="6" name="Footer Placeholder 5">
            <a:extLst>
              <a:ext uri="{FF2B5EF4-FFF2-40B4-BE49-F238E27FC236}">
                <a16:creationId xmlns:a16="http://schemas.microsoft.com/office/drawing/2014/main" id="{1DBF2EB3-530F-4675-B6EC-CBFBD60AAA7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9C5620B2-161D-4913-8C31-13E033D1FD83}"/>
              </a:ext>
            </a:extLst>
          </p:cNvPr>
          <p:cNvSpPr>
            <a:spLocks noGrp="1"/>
          </p:cNvSpPr>
          <p:nvPr>
            <p:ph type="sldNum" sz="quarter" idx="12"/>
          </p:nvPr>
        </p:nvSpPr>
        <p:spPr/>
        <p:txBody>
          <a:bodyPr/>
          <a:lstStyle/>
          <a:p>
            <a:fld id="{0F79920A-8877-4084-AD20-C977D9AFDB36}" type="slidenum">
              <a:rPr lang="en-AU" smtClean="0"/>
              <a:t>‹#›</a:t>
            </a:fld>
            <a:endParaRPr lang="en-AU"/>
          </a:p>
        </p:txBody>
      </p:sp>
    </p:spTree>
    <p:extLst>
      <p:ext uri="{BB962C8B-B14F-4D97-AF65-F5344CB8AC3E}">
        <p14:creationId xmlns:p14="http://schemas.microsoft.com/office/powerpoint/2010/main" val="396764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BBD2E-FEB0-4503-A614-E3397B90BA99}"/>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0C07FDF-B4B1-4034-909F-8BDE548E36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07E5B0-D732-4242-AFB6-3881395B16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825D780-9CDD-4A92-9D69-23C65BF93F7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1CE987-52B3-4F99-BAF7-8C99A82A8B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5689A780-4A0A-4E9E-A6F4-9BB8D4B22C7C}"/>
              </a:ext>
            </a:extLst>
          </p:cNvPr>
          <p:cNvSpPr>
            <a:spLocks noGrp="1"/>
          </p:cNvSpPr>
          <p:nvPr>
            <p:ph type="dt" sz="half" idx="10"/>
          </p:nvPr>
        </p:nvSpPr>
        <p:spPr/>
        <p:txBody>
          <a:bodyPr/>
          <a:lstStyle/>
          <a:p>
            <a:fld id="{B7774DE9-EA36-48F0-8BEE-46EFB7BE0761}" type="datetimeFigureOut">
              <a:rPr lang="en-AU" smtClean="0"/>
              <a:t>22/08/2023</a:t>
            </a:fld>
            <a:endParaRPr lang="en-AU"/>
          </a:p>
        </p:txBody>
      </p:sp>
      <p:sp>
        <p:nvSpPr>
          <p:cNvPr id="8" name="Footer Placeholder 7">
            <a:extLst>
              <a:ext uri="{FF2B5EF4-FFF2-40B4-BE49-F238E27FC236}">
                <a16:creationId xmlns:a16="http://schemas.microsoft.com/office/drawing/2014/main" id="{6B75F552-44FA-460A-A32A-41E324A915EB}"/>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4097EFCF-D27C-452E-944F-F530868AEC3E}"/>
              </a:ext>
            </a:extLst>
          </p:cNvPr>
          <p:cNvSpPr>
            <a:spLocks noGrp="1"/>
          </p:cNvSpPr>
          <p:nvPr>
            <p:ph type="sldNum" sz="quarter" idx="12"/>
          </p:nvPr>
        </p:nvSpPr>
        <p:spPr/>
        <p:txBody>
          <a:bodyPr/>
          <a:lstStyle/>
          <a:p>
            <a:fld id="{0F79920A-8877-4084-AD20-C977D9AFDB36}" type="slidenum">
              <a:rPr lang="en-AU" smtClean="0"/>
              <a:t>‹#›</a:t>
            </a:fld>
            <a:endParaRPr lang="en-AU"/>
          </a:p>
        </p:txBody>
      </p:sp>
    </p:spTree>
    <p:extLst>
      <p:ext uri="{BB962C8B-B14F-4D97-AF65-F5344CB8AC3E}">
        <p14:creationId xmlns:p14="http://schemas.microsoft.com/office/powerpoint/2010/main" val="4867226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C886D-C591-4455-B4AC-6C84334E574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70195F87-01A6-4CDD-981C-CAD218B7A6CF}"/>
              </a:ext>
            </a:extLst>
          </p:cNvPr>
          <p:cNvSpPr>
            <a:spLocks noGrp="1"/>
          </p:cNvSpPr>
          <p:nvPr>
            <p:ph type="dt" sz="half" idx="10"/>
          </p:nvPr>
        </p:nvSpPr>
        <p:spPr/>
        <p:txBody>
          <a:bodyPr/>
          <a:lstStyle/>
          <a:p>
            <a:fld id="{B7774DE9-EA36-48F0-8BEE-46EFB7BE0761}" type="datetimeFigureOut">
              <a:rPr lang="en-AU" smtClean="0"/>
              <a:t>22/08/2023</a:t>
            </a:fld>
            <a:endParaRPr lang="en-AU"/>
          </a:p>
        </p:txBody>
      </p:sp>
      <p:sp>
        <p:nvSpPr>
          <p:cNvPr id="4" name="Footer Placeholder 3">
            <a:extLst>
              <a:ext uri="{FF2B5EF4-FFF2-40B4-BE49-F238E27FC236}">
                <a16:creationId xmlns:a16="http://schemas.microsoft.com/office/drawing/2014/main" id="{69713C85-D3CA-4772-9C71-C414D66B7E35}"/>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13663447-0218-43A4-8285-D46AE59A961A}"/>
              </a:ext>
            </a:extLst>
          </p:cNvPr>
          <p:cNvSpPr>
            <a:spLocks noGrp="1"/>
          </p:cNvSpPr>
          <p:nvPr>
            <p:ph type="sldNum" sz="quarter" idx="12"/>
          </p:nvPr>
        </p:nvSpPr>
        <p:spPr/>
        <p:txBody>
          <a:bodyPr/>
          <a:lstStyle/>
          <a:p>
            <a:fld id="{0F79920A-8877-4084-AD20-C977D9AFDB36}" type="slidenum">
              <a:rPr lang="en-AU" smtClean="0"/>
              <a:t>‹#›</a:t>
            </a:fld>
            <a:endParaRPr lang="en-AU"/>
          </a:p>
        </p:txBody>
      </p:sp>
    </p:spTree>
    <p:extLst>
      <p:ext uri="{BB962C8B-B14F-4D97-AF65-F5344CB8AC3E}">
        <p14:creationId xmlns:p14="http://schemas.microsoft.com/office/powerpoint/2010/main" val="1124721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BE2A3F-623D-4662-BF3D-2BF67F70AEF3}"/>
              </a:ext>
            </a:extLst>
          </p:cNvPr>
          <p:cNvSpPr>
            <a:spLocks noGrp="1"/>
          </p:cNvSpPr>
          <p:nvPr>
            <p:ph type="dt" sz="half" idx="10"/>
          </p:nvPr>
        </p:nvSpPr>
        <p:spPr/>
        <p:txBody>
          <a:bodyPr/>
          <a:lstStyle/>
          <a:p>
            <a:fld id="{B7774DE9-EA36-48F0-8BEE-46EFB7BE0761}" type="datetimeFigureOut">
              <a:rPr lang="en-AU" smtClean="0"/>
              <a:t>22/08/2023</a:t>
            </a:fld>
            <a:endParaRPr lang="en-AU"/>
          </a:p>
        </p:txBody>
      </p:sp>
      <p:sp>
        <p:nvSpPr>
          <p:cNvPr id="3" name="Footer Placeholder 2">
            <a:extLst>
              <a:ext uri="{FF2B5EF4-FFF2-40B4-BE49-F238E27FC236}">
                <a16:creationId xmlns:a16="http://schemas.microsoft.com/office/drawing/2014/main" id="{F1224E95-209E-4EA0-A986-D8EEA340D63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3DF00AB0-ECE0-4690-BAD3-B8B01B267518}"/>
              </a:ext>
            </a:extLst>
          </p:cNvPr>
          <p:cNvSpPr>
            <a:spLocks noGrp="1"/>
          </p:cNvSpPr>
          <p:nvPr>
            <p:ph type="sldNum" sz="quarter" idx="12"/>
          </p:nvPr>
        </p:nvSpPr>
        <p:spPr/>
        <p:txBody>
          <a:bodyPr/>
          <a:lstStyle/>
          <a:p>
            <a:fld id="{0F79920A-8877-4084-AD20-C977D9AFDB36}" type="slidenum">
              <a:rPr lang="en-AU" smtClean="0"/>
              <a:t>‹#›</a:t>
            </a:fld>
            <a:endParaRPr lang="en-AU"/>
          </a:p>
        </p:txBody>
      </p:sp>
    </p:spTree>
    <p:extLst>
      <p:ext uri="{BB962C8B-B14F-4D97-AF65-F5344CB8AC3E}">
        <p14:creationId xmlns:p14="http://schemas.microsoft.com/office/powerpoint/2010/main" val="3801333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092E1-6937-4796-B3BD-CE521074FD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435B899E-710A-41F8-9B3D-D7D2F3CCF3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85115EDA-C8EA-4BB9-8F87-E0489B4F2C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F091CF-FB2E-467A-865E-DDF1AF7723CF}"/>
              </a:ext>
            </a:extLst>
          </p:cNvPr>
          <p:cNvSpPr>
            <a:spLocks noGrp="1"/>
          </p:cNvSpPr>
          <p:nvPr>
            <p:ph type="dt" sz="half" idx="10"/>
          </p:nvPr>
        </p:nvSpPr>
        <p:spPr/>
        <p:txBody>
          <a:bodyPr/>
          <a:lstStyle/>
          <a:p>
            <a:fld id="{B7774DE9-EA36-48F0-8BEE-46EFB7BE0761}" type="datetimeFigureOut">
              <a:rPr lang="en-AU" smtClean="0"/>
              <a:t>22/08/2023</a:t>
            </a:fld>
            <a:endParaRPr lang="en-AU"/>
          </a:p>
        </p:txBody>
      </p:sp>
      <p:sp>
        <p:nvSpPr>
          <p:cNvPr id="6" name="Footer Placeholder 5">
            <a:extLst>
              <a:ext uri="{FF2B5EF4-FFF2-40B4-BE49-F238E27FC236}">
                <a16:creationId xmlns:a16="http://schemas.microsoft.com/office/drawing/2014/main" id="{7EF024D2-0806-4DE5-A405-012D0A7933EB}"/>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A17C89A-2C21-4C4B-926D-08B02AF9F700}"/>
              </a:ext>
            </a:extLst>
          </p:cNvPr>
          <p:cNvSpPr>
            <a:spLocks noGrp="1"/>
          </p:cNvSpPr>
          <p:nvPr>
            <p:ph type="sldNum" sz="quarter" idx="12"/>
          </p:nvPr>
        </p:nvSpPr>
        <p:spPr/>
        <p:txBody>
          <a:bodyPr/>
          <a:lstStyle/>
          <a:p>
            <a:fld id="{0F79920A-8877-4084-AD20-C977D9AFDB36}" type="slidenum">
              <a:rPr lang="en-AU" smtClean="0"/>
              <a:t>‹#›</a:t>
            </a:fld>
            <a:endParaRPr lang="en-AU"/>
          </a:p>
        </p:txBody>
      </p:sp>
    </p:spTree>
    <p:extLst>
      <p:ext uri="{BB962C8B-B14F-4D97-AF65-F5344CB8AC3E}">
        <p14:creationId xmlns:p14="http://schemas.microsoft.com/office/powerpoint/2010/main" val="2975475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6550C-38CD-4C70-8029-8D39130C39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FED9A3B1-CDFA-48DD-B66C-EBB468F769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424CE721-A176-494C-82C0-C6DF4B737D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8EEB60-8BC9-48BD-BDB9-4A382F0EC293}"/>
              </a:ext>
            </a:extLst>
          </p:cNvPr>
          <p:cNvSpPr>
            <a:spLocks noGrp="1"/>
          </p:cNvSpPr>
          <p:nvPr>
            <p:ph type="dt" sz="half" idx="10"/>
          </p:nvPr>
        </p:nvSpPr>
        <p:spPr/>
        <p:txBody>
          <a:bodyPr/>
          <a:lstStyle/>
          <a:p>
            <a:fld id="{B7774DE9-EA36-48F0-8BEE-46EFB7BE0761}" type="datetimeFigureOut">
              <a:rPr lang="en-AU" smtClean="0"/>
              <a:t>22/08/2023</a:t>
            </a:fld>
            <a:endParaRPr lang="en-AU"/>
          </a:p>
        </p:txBody>
      </p:sp>
      <p:sp>
        <p:nvSpPr>
          <p:cNvPr id="6" name="Footer Placeholder 5">
            <a:extLst>
              <a:ext uri="{FF2B5EF4-FFF2-40B4-BE49-F238E27FC236}">
                <a16:creationId xmlns:a16="http://schemas.microsoft.com/office/drawing/2014/main" id="{30ED909E-D072-4067-9904-6D95A27D511F}"/>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375CF3F4-84B5-4253-9393-A8D121974BBF}"/>
              </a:ext>
            </a:extLst>
          </p:cNvPr>
          <p:cNvSpPr>
            <a:spLocks noGrp="1"/>
          </p:cNvSpPr>
          <p:nvPr>
            <p:ph type="sldNum" sz="quarter" idx="12"/>
          </p:nvPr>
        </p:nvSpPr>
        <p:spPr/>
        <p:txBody>
          <a:bodyPr/>
          <a:lstStyle/>
          <a:p>
            <a:fld id="{0F79920A-8877-4084-AD20-C977D9AFDB36}" type="slidenum">
              <a:rPr lang="en-AU" smtClean="0"/>
              <a:t>‹#›</a:t>
            </a:fld>
            <a:endParaRPr lang="en-AU"/>
          </a:p>
        </p:txBody>
      </p:sp>
    </p:spTree>
    <p:extLst>
      <p:ext uri="{BB962C8B-B14F-4D97-AF65-F5344CB8AC3E}">
        <p14:creationId xmlns:p14="http://schemas.microsoft.com/office/powerpoint/2010/main" val="1551331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38D7EC-A8DB-47D3-81AB-5C95AF3B5E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72AB8DD-80EE-4DC9-82DA-7B8B0CAC66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EC35878-2D90-4382-A4EB-BAA90918B2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774DE9-EA36-48F0-8BEE-46EFB7BE0761}" type="datetimeFigureOut">
              <a:rPr lang="en-AU" smtClean="0"/>
              <a:t>22/08/2023</a:t>
            </a:fld>
            <a:endParaRPr lang="en-AU"/>
          </a:p>
        </p:txBody>
      </p:sp>
      <p:sp>
        <p:nvSpPr>
          <p:cNvPr id="5" name="Footer Placeholder 4">
            <a:extLst>
              <a:ext uri="{FF2B5EF4-FFF2-40B4-BE49-F238E27FC236}">
                <a16:creationId xmlns:a16="http://schemas.microsoft.com/office/drawing/2014/main" id="{3407957A-C215-45B9-9F9D-569807387A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1276F536-37FD-4975-8031-DAC265E211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79920A-8877-4084-AD20-C977D9AFDB36}" type="slidenum">
              <a:rPr lang="en-AU" smtClean="0"/>
              <a:t>‹#›</a:t>
            </a:fld>
            <a:endParaRPr lang="en-AU"/>
          </a:p>
        </p:txBody>
      </p:sp>
    </p:spTree>
    <p:extLst>
      <p:ext uri="{BB962C8B-B14F-4D97-AF65-F5344CB8AC3E}">
        <p14:creationId xmlns:p14="http://schemas.microsoft.com/office/powerpoint/2010/main" val="30916463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235200"/>
            <a:ext cx="9144000" cy="2387600"/>
          </a:xfrm>
          <a:ln w="38100">
            <a:solidFill>
              <a:schemeClr val="accent2"/>
            </a:solidFill>
          </a:ln>
        </p:spPr>
        <p:txBody>
          <a:bodyPr anchor="ctr"/>
          <a:lstStyle/>
          <a:p>
            <a:r>
              <a:rPr lang="en-AU" dirty="0"/>
              <a:t>Particle Accelerators</a:t>
            </a:r>
          </a:p>
        </p:txBody>
      </p:sp>
    </p:spTree>
    <p:extLst>
      <p:ext uri="{BB962C8B-B14F-4D97-AF65-F5344CB8AC3E}">
        <p14:creationId xmlns:p14="http://schemas.microsoft.com/office/powerpoint/2010/main" val="35828478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2568318" cy="584775"/>
          </a:xfrm>
          <a:prstGeom prst="homePlate">
            <a:avLst/>
          </a:prstGeom>
          <a:solidFill>
            <a:schemeClr val="accent2"/>
          </a:solidFill>
        </p:spPr>
        <p:style>
          <a:lnRef idx="0">
            <a:schemeClr val="accent6"/>
          </a:lnRef>
          <a:fillRef idx="3">
            <a:schemeClr val="accent6"/>
          </a:fillRef>
          <a:effectRef idx="3">
            <a:schemeClr val="accent6"/>
          </a:effectRef>
          <a:fontRef idx="minor">
            <a:schemeClr val="lt1"/>
          </a:fontRef>
        </p:style>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3200" b="1" i="0" u="none" strike="noStrike" kern="1200" cap="none" spc="0" normalizeH="0" baseline="0" noProof="0" dirty="0">
                <a:ln>
                  <a:noFill/>
                </a:ln>
                <a:solidFill>
                  <a:prstClr val="white"/>
                </a:solidFill>
                <a:effectLst/>
                <a:uLnTx/>
                <a:uFillTx/>
                <a:latin typeface="Calibri" panose="020F0502020204030204"/>
                <a:ea typeface="+mn-ea"/>
                <a:cs typeface="+mn-cs"/>
              </a:rPr>
              <a:t>Synchrotrons</a:t>
            </a:r>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A0094C3D-61B1-2EC6-783A-0929582ACB6A}"/>
                  </a:ext>
                </a:extLst>
              </p:cNvPr>
              <p:cNvSpPr txBox="1"/>
              <p:nvPr/>
            </p:nvSpPr>
            <p:spPr>
              <a:xfrm>
                <a:off x="-2" y="584775"/>
                <a:ext cx="11862150" cy="5586337"/>
              </a:xfrm>
              <a:prstGeom prst="rect">
                <a:avLst/>
              </a:prstGeom>
              <a:noFill/>
            </p:spPr>
            <p:txBody>
              <a:bodyPr wrap="square" rtlCol="0">
                <a:spAutoFit/>
              </a:bodyPr>
              <a:lstStyle/>
              <a:p>
                <a:pPr marL="457200" indent="-457200">
                  <a:buFont typeface="Arial" panose="020B0604020202020204" pitchFamily="34" charset="0"/>
                  <a:buChar char="•"/>
                </a:pPr>
                <a:r>
                  <a:rPr lang="en-AU" sz="2800" dirty="0"/>
                  <a:t>In a synchrotron, the centripetal force required to keep the particles moving in a circular path is provided by the magnetic force:</a:t>
                </a:r>
              </a:p>
              <a:p>
                <a:endParaRPr lang="en-AU" sz="2800" dirty="0"/>
              </a:p>
              <a:p>
                <a:pPr/>
                <a14:m>
                  <m:oMathPara xmlns:m="http://schemas.openxmlformats.org/officeDocument/2006/math">
                    <m:oMathParaPr>
                      <m:jc m:val="centerGroup"/>
                    </m:oMathParaPr>
                    <m:oMath xmlns:m="http://schemas.openxmlformats.org/officeDocument/2006/math">
                      <m:sSub>
                        <m:sSubPr>
                          <m:ctrlPr>
                            <a:rPr lang="en-AU" sz="2800" b="0" i="1" smtClean="0">
                              <a:latin typeface="Cambria Math" panose="02040503050406030204" pitchFamily="18" charset="0"/>
                            </a:rPr>
                          </m:ctrlPr>
                        </m:sSubPr>
                        <m:e>
                          <m:r>
                            <a:rPr lang="en-AU" sz="2800" b="0" i="1" smtClean="0">
                              <a:latin typeface="Cambria Math" panose="02040503050406030204" pitchFamily="18" charset="0"/>
                            </a:rPr>
                            <m:t>𝐹</m:t>
                          </m:r>
                        </m:e>
                        <m:sub>
                          <m:r>
                            <m:rPr>
                              <m:nor/>
                            </m:rPr>
                            <a:rPr lang="en-AU" sz="2800" b="0" i="0" smtClean="0">
                              <a:latin typeface="Cambria Math" panose="02040503050406030204" pitchFamily="18" charset="0"/>
                            </a:rPr>
                            <m:t>c</m:t>
                          </m:r>
                        </m:sub>
                      </m:sSub>
                      <m:r>
                        <a:rPr lang="en-AU" sz="2800" b="0" i="1" smtClean="0">
                          <a:latin typeface="Cambria Math" panose="02040503050406030204" pitchFamily="18" charset="0"/>
                        </a:rPr>
                        <m:t>=</m:t>
                      </m:r>
                      <m:sSub>
                        <m:sSubPr>
                          <m:ctrlPr>
                            <a:rPr lang="en-AU" sz="2800" b="0" i="1" smtClean="0">
                              <a:latin typeface="Cambria Math" panose="02040503050406030204" pitchFamily="18" charset="0"/>
                            </a:rPr>
                          </m:ctrlPr>
                        </m:sSubPr>
                        <m:e>
                          <m:r>
                            <a:rPr lang="en-AU" sz="2800" b="0" i="1" smtClean="0">
                              <a:latin typeface="Cambria Math" panose="02040503050406030204" pitchFamily="18" charset="0"/>
                            </a:rPr>
                            <m:t>𝐹</m:t>
                          </m:r>
                        </m:e>
                        <m:sub>
                          <m:r>
                            <m:rPr>
                              <m:nor/>
                            </m:rPr>
                            <a:rPr lang="en-AU" sz="2800" b="0" i="0" smtClean="0">
                              <a:latin typeface="Cambria Math" panose="02040503050406030204" pitchFamily="18" charset="0"/>
                            </a:rPr>
                            <m:t>B</m:t>
                          </m:r>
                        </m:sub>
                      </m:sSub>
                    </m:oMath>
                  </m:oMathPara>
                </a14:m>
                <a:endParaRPr lang="en-AU" sz="2800" b="0" dirty="0"/>
              </a:p>
              <a:p>
                <a:endParaRPr lang="en-AU" sz="2800" b="0" dirty="0"/>
              </a:p>
              <a:p>
                <a:pPr/>
                <a14:m>
                  <m:oMathPara xmlns:m="http://schemas.openxmlformats.org/officeDocument/2006/math">
                    <m:oMathParaPr>
                      <m:jc m:val="centerGroup"/>
                    </m:oMathParaPr>
                    <m:oMath xmlns:m="http://schemas.openxmlformats.org/officeDocument/2006/math">
                      <m:f>
                        <m:fPr>
                          <m:ctrlPr>
                            <a:rPr lang="en-AU" sz="2800" b="0" i="1" smtClean="0">
                              <a:latin typeface="Cambria Math" panose="02040503050406030204" pitchFamily="18" charset="0"/>
                            </a:rPr>
                          </m:ctrlPr>
                        </m:fPr>
                        <m:num>
                          <m:r>
                            <a:rPr lang="en-AU" sz="2800" b="0" i="1" smtClean="0">
                              <a:latin typeface="Cambria Math" panose="02040503050406030204" pitchFamily="18" charset="0"/>
                            </a:rPr>
                            <m:t>𝑚</m:t>
                          </m:r>
                          <m:sSup>
                            <m:sSupPr>
                              <m:ctrlPr>
                                <a:rPr lang="en-AU" sz="2800" b="0" i="1" smtClean="0">
                                  <a:latin typeface="Cambria Math" panose="02040503050406030204" pitchFamily="18" charset="0"/>
                                </a:rPr>
                              </m:ctrlPr>
                            </m:sSupPr>
                            <m:e>
                              <m:r>
                                <a:rPr lang="en-AU" sz="2800" b="0" i="1" smtClean="0">
                                  <a:latin typeface="Cambria Math" panose="02040503050406030204" pitchFamily="18" charset="0"/>
                                </a:rPr>
                                <m:t>𝑣</m:t>
                              </m:r>
                            </m:e>
                            <m:sup>
                              <m:r>
                                <a:rPr lang="en-AU" sz="2800" b="0" i="1" smtClean="0">
                                  <a:latin typeface="Cambria Math" panose="02040503050406030204" pitchFamily="18" charset="0"/>
                                </a:rPr>
                                <m:t>2</m:t>
                              </m:r>
                            </m:sup>
                          </m:sSup>
                        </m:num>
                        <m:den>
                          <m:r>
                            <a:rPr lang="en-AU" sz="2800" b="0" i="1" smtClean="0">
                              <a:latin typeface="Cambria Math" panose="02040503050406030204" pitchFamily="18" charset="0"/>
                            </a:rPr>
                            <m:t>𝑟</m:t>
                          </m:r>
                        </m:den>
                      </m:f>
                      <m:r>
                        <a:rPr lang="en-AU" sz="2800" b="0" i="1" smtClean="0">
                          <a:latin typeface="Cambria Math" panose="02040503050406030204" pitchFamily="18" charset="0"/>
                        </a:rPr>
                        <m:t>=</m:t>
                      </m:r>
                      <m:r>
                        <a:rPr lang="en-AU" sz="2800" b="0" i="1" smtClean="0">
                          <a:latin typeface="Cambria Math" panose="02040503050406030204" pitchFamily="18" charset="0"/>
                        </a:rPr>
                        <m:t>𝑞𝑣𝐵</m:t>
                      </m:r>
                    </m:oMath>
                  </m:oMathPara>
                </a14:m>
                <a:endParaRPr lang="en-AU" sz="2800" dirty="0"/>
              </a:p>
              <a:p>
                <a:endParaRPr lang="en-AU" sz="2800" dirty="0"/>
              </a:p>
              <a:p>
                <a:pPr/>
                <a14:m>
                  <m:oMathPara xmlns:m="http://schemas.openxmlformats.org/officeDocument/2006/math">
                    <m:oMathParaPr>
                      <m:jc m:val="centerGroup"/>
                    </m:oMathParaPr>
                    <m:oMath xmlns:m="http://schemas.openxmlformats.org/officeDocument/2006/math">
                      <m:r>
                        <a:rPr lang="en-AU" sz="2800" b="0" i="1" smtClean="0">
                          <a:latin typeface="Cambria Math" panose="02040503050406030204" pitchFamily="18" charset="0"/>
                        </a:rPr>
                        <m:t>𝑣</m:t>
                      </m:r>
                      <m:r>
                        <a:rPr lang="en-AU" sz="2800" b="0" i="1" smtClean="0">
                          <a:latin typeface="Cambria Math" panose="02040503050406030204" pitchFamily="18" charset="0"/>
                        </a:rPr>
                        <m:t>=</m:t>
                      </m:r>
                      <m:f>
                        <m:fPr>
                          <m:ctrlPr>
                            <a:rPr lang="en-AU" sz="2800" b="0" i="1" smtClean="0">
                              <a:latin typeface="Cambria Math" panose="02040503050406030204" pitchFamily="18" charset="0"/>
                            </a:rPr>
                          </m:ctrlPr>
                        </m:fPr>
                        <m:num>
                          <m:r>
                            <a:rPr lang="en-AU" sz="2800" b="0" i="1" smtClean="0">
                              <a:latin typeface="Cambria Math" panose="02040503050406030204" pitchFamily="18" charset="0"/>
                            </a:rPr>
                            <m:t>𝑞</m:t>
                          </m:r>
                        </m:num>
                        <m:den>
                          <m:r>
                            <a:rPr lang="en-AU" sz="2800" b="0" i="1" smtClean="0">
                              <a:latin typeface="Cambria Math" panose="02040503050406030204" pitchFamily="18" charset="0"/>
                            </a:rPr>
                            <m:t>𝑚</m:t>
                          </m:r>
                        </m:den>
                      </m:f>
                      <m:r>
                        <a:rPr lang="en-AU" sz="2800" b="0" i="1" smtClean="0">
                          <a:latin typeface="Cambria Math" panose="02040503050406030204" pitchFamily="18" charset="0"/>
                        </a:rPr>
                        <m:t>𝐵𝑟</m:t>
                      </m:r>
                    </m:oMath>
                  </m:oMathPara>
                </a14:m>
                <a:endParaRPr lang="en-AU" sz="2800" dirty="0"/>
              </a:p>
              <a:p>
                <a:endParaRPr lang="en-AU" sz="2800" dirty="0"/>
              </a:p>
              <a:p>
                <a:pPr marL="457200" indent="-457200">
                  <a:buFont typeface="Arial" panose="020B0604020202020204" pitchFamily="34" charset="0"/>
                  <a:buChar char="•"/>
                </a:pPr>
                <a:r>
                  <a:rPr lang="en-AU" sz="2800" dirty="0"/>
                  <a:t>Thus, a particle’s maximum speed is limited by the radius of the synchrotron and the strength of its magnetic field.</a:t>
                </a:r>
              </a:p>
            </p:txBody>
          </p:sp>
        </mc:Choice>
        <mc:Fallback>
          <p:sp>
            <p:nvSpPr>
              <p:cNvPr id="3" name="TextBox 2">
                <a:extLst>
                  <a:ext uri="{FF2B5EF4-FFF2-40B4-BE49-F238E27FC236}">
                    <a16:creationId xmlns:a16="http://schemas.microsoft.com/office/drawing/2014/main" id="{A0094C3D-61B1-2EC6-783A-0929582ACB6A}"/>
                  </a:ext>
                </a:extLst>
              </p:cNvPr>
              <p:cNvSpPr txBox="1">
                <a:spLocks noRot="1" noChangeAspect="1" noMove="1" noResize="1" noEditPoints="1" noAdjustHandles="1" noChangeArrowheads="1" noChangeShapeType="1" noTextEdit="1"/>
              </p:cNvSpPr>
              <p:nvPr/>
            </p:nvSpPr>
            <p:spPr>
              <a:xfrm>
                <a:off x="-2" y="584775"/>
                <a:ext cx="11862150" cy="5586337"/>
              </a:xfrm>
              <a:prstGeom prst="rect">
                <a:avLst/>
              </a:prstGeom>
              <a:blipFill>
                <a:blip r:embed="rId3"/>
                <a:stretch>
                  <a:fillRect l="-925" t="-1092" b="-2183"/>
                </a:stretch>
              </a:blipFill>
            </p:spPr>
            <p:txBody>
              <a:bodyPr/>
              <a:lstStyle/>
              <a:p>
                <a:r>
                  <a:rPr lang="en-AU">
                    <a:noFill/>
                  </a:rPr>
                  <a:t> </a:t>
                </a:r>
              </a:p>
            </p:txBody>
          </p:sp>
        </mc:Fallback>
      </mc:AlternateContent>
    </p:spTree>
    <p:extLst>
      <p:ext uri="{BB962C8B-B14F-4D97-AF65-F5344CB8AC3E}">
        <p14:creationId xmlns:p14="http://schemas.microsoft.com/office/powerpoint/2010/main" val="1856459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2281803" cy="584775"/>
          </a:xfrm>
          <a:prstGeom prst="homePlate">
            <a:avLst/>
          </a:prstGeom>
          <a:solidFill>
            <a:schemeClr val="accent2"/>
          </a:solidFill>
        </p:spPr>
        <p:style>
          <a:lnRef idx="0">
            <a:schemeClr val="accent6"/>
          </a:lnRef>
          <a:fillRef idx="3">
            <a:schemeClr val="accent6"/>
          </a:fillRef>
          <a:effectRef idx="3">
            <a:schemeClr val="accent6"/>
          </a:effectRef>
          <a:fontRef idx="minor">
            <a:schemeClr val="lt1"/>
          </a:fontRef>
        </p:style>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AU" sz="3200" b="1" i="0" u="none" strike="noStrike" kern="1200" cap="none" spc="0" normalizeH="0" baseline="0" noProof="0" dirty="0">
                <a:ln>
                  <a:noFill/>
                </a:ln>
                <a:solidFill>
                  <a:prstClr val="white"/>
                </a:solidFill>
                <a:effectLst/>
                <a:uLnTx/>
                <a:uFillTx/>
                <a:latin typeface="Calibri" panose="020F0502020204030204"/>
                <a:ea typeface="+mn-ea"/>
                <a:cs typeface="+mn-cs"/>
              </a:rPr>
              <a:t>Example #3</a:t>
            </a:r>
          </a:p>
        </p:txBody>
      </p:sp>
      <p:sp>
        <p:nvSpPr>
          <p:cNvPr id="3" name="TextBox 2">
            <a:extLst>
              <a:ext uri="{FF2B5EF4-FFF2-40B4-BE49-F238E27FC236}">
                <a16:creationId xmlns:a16="http://schemas.microsoft.com/office/drawing/2014/main" id="{A0094C3D-61B1-2EC6-783A-0929582ACB6A}"/>
              </a:ext>
            </a:extLst>
          </p:cNvPr>
          <p:cNvSpPr txBox="1"/>
          <p:nvPr/>
        </p:nvSpPr>
        <p:spPr>
          <a:xfrm>
            <a:off x="-2" y="584775"/>
            <a:ext cx="11582402" cy="5693866"/>
          </a:xfrm>
          <a:prstGeom prst="rect">
            <a:avLst/>
          </a:prstGeom>
          <a:noFill/>
        </p:spPr>
        <p:txBody>
          <a:bodyPr wrap="square" rtlCol="0">
            <a:spAutoFit/>
          </a:bodyPr>
          <a:lstStyle/>
          <a:p>
            <a:r>
              <a:rPr lang="en-AU" sz="2800" dirty="0"/>
              <a:t>A 67.0 m wide synchrotron storage ring holds 32.0 GeV antiprotons.</a:t>
            </a:r>
          </a:p>
          <a:p>
            <a:pPr marL="514350" indent="-514350">
              <a:buFont typeface="+mj-lt"/>
              <a:buAutoNum type="alphaLcParenR"/>
            </a:pPr>
            <a:r>
              <a:rPr lang="en-AU" sz="2800" dirty="0"/>
              <a:t>Draw in the magnetic field required to keep the antiprotons rotating within the ring as shown below.</a:t>
            </a:r>
          </a:p>
          <a:p>
            <a:pPr marL="514350" indent="-514350">
              <a:buFont typeface="+mj-lt"/>
              <a:buAutoNum type="alphaLcParenR"/>
            </a:pPr>
            <a:endParaRPr lang="en-AU" sz="2800" dirty="0"/>
          </a:p>
          <a:p>
            <a:pPr marL="514350" indent="-514350">
              <a:buFont typeface="+mj-lt"/>
              <a:buAutoNum type="alphaLcParenR"/>
            </a:pPr>
            <a:endParaRPr lang="en-AU" sz="2800" dirty="0"/>
          </a:p>
          <a:p>
            <a:pPr marL="514350" indent="-514350">
              <a:buFont typeface="+mj-lt"/>
              <a:buAutoNum type="alphaLcParenR"/>
            </a:pPr>
            <a:endParaRPr lang="en-AU" sz="2800" dirty="0"/>
          </a:p>
          <a:p>
            <a:pPr marL="514350" indent="-514350">
              <a:buFont typeface="+mj-lt"/>
              <a:buAutoNum type="alphaLcParenR"/>
            </a:pPr>
            <a:endParaRPr lang="en-AU" sz="2800" dirty="0"/>
          </a:p>
          <a:p>
            <a:pPr marL="514350" indent="-514350">
              <a:buFont typeface="+mj-lt"/>
              <a:buAutoNum type="alphaLcParenR"/>
            </a:pPr>
            <a:endParaRPr lang="en-AU" sz="2800" dirty="0"/>
          </a:p>
          <a:p>
            <a:pPr marL="514350" indent="-514350">
              <a:buFont typeface="+mj-lt"/>
              <a:buAutoNum type="alphaLcParenR"/>
            </a:pPr>
            <a:endParaRPr lang="en-AU" sz="2800" dirty="0"/>
          </a:p>
          <a:p>
            <a:pPr marL="514350" indent="-514350">
              <a:buFont typeface="+mj-lt"/>
              <a:buAutoNum type="alphaLcParenR"/>
            </a:pPr>
            <a:endParaRPr lang="en-AU" sz="2800" dirty="0"/>
          </a:p>
          <a:p>
            <a:pPr marL="514350" indent="-514350">
              <a:buFont typeface="+mj-lt"/>
              <a:buAutoNum type="alphaLcParenR"/>
            </a:pPr>
            <a:endParaRPr lang="en-AU" sz="2800" dirty="0"/>
          </a:p>
          <a:p>
            <a:pPr marL="514350" indent="-514350">
              <a:buFont typeface="+mj-lt"/>
              <a:buAutoNum type="alphaLcParenR"/>
            </a:pPr>
            <a:r>
              <a:rPr lang="en-AU" sz="2800" dirty="0"/>
              <a:t>Calculate the magnetic flux density required to keep the antiprotons within the ring.</a:t>
            </a:r>
          </a:p>
        </p:txBody>
      </p:sp>
      <p:pic>
        <p:nvPicPr>
          <p:cNvPr id="9" name="Graphic 8">
            <a:extLst>
              <a:ext uri="{FF2B5EF4-FFF2-40B4-BE49-F238E27FC236}">
                <a16:creationId xmlns:a16="http://schemas.microsoft.com/office/drawing/2014/main" id="{9FD290B0-476F-6BA4-9617-49C3B97A29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33550" y="1969770"/>
            <a:ext cx="2524900" cy="2765367"/>
          </a:xfrm>
          <a:prstGeom prst="rect">
            <a:avLst/>
          </a:prstGeom>
        </p:spPr>
      </p:pic>
    </p:spTree>
    <p:extLst>
      <p:ext uri="{BB962C8B-B14F-4D97-AF65-F5344CB8AC3E}">
        <p14:creationId xmlns:p14="http://schemas.microsoft.com/office/powerpoint/2010/main" val="531255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5008841" cy="584775"/>
          </a:xfrm>
          <a:prstGeom prst="homePlate">
            <a:avLst/>
          </a:prstGeom>
          <a:solidFill>
            <a:schemeClr val="accent2"/>
          </a:solidFill>
        </p:spPr>
        <p:style>
          <a:lnRef idx="0">
            <a:schemeClr val="accent6"/>
          </a:lnRef>
          <a:fillRef idx="3">
            <a:schemeClr val="accent6"/>
          </a:fillRef>
          <a:effectRef idx="3">
            <a:schemeClr val="accent6"/>
          </a:effectRef>
          <a:fontRef idx="minor">
            <a:schemeClr val="lt1"/>
          </a:fontRef>
        </p:style>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3200" b="1" i="0" u="none" strike="noStrike" kern="1200" cap="none" spc="0" normalizeH="0" baseline="0" noProof="0" dirty="0">
                <a:ln>
                  <a:noFill/>
                </a:ln>
                <a:solidFill>
                  <a:prstClr val="white"/>
                </a:solidFill>
                <a:effectLst/>
                <a:uLnTx/>
                <a:uFillTx/>
                <a:latin typeface="Calibri" panose="020F0502020204030204"/>
                <a:ea typeface="+mn-ea"/>
                <a:cs typeface="+mn-cs"/>
              </a:rPr>
              <a:t>Testing the Standard Model</a:t>
            </a:r>
          </a:p>
        </p:txBody>
      </p:sp>
      <p:sp>
        <p:nvSpPr>
          <p:cNvPr id="3" name="TextBox 2">
            <a:extLst>
              <a:ext uri="{FF2B5EF4-FFF2-40B4-BE49-F238E27FC236}">
                <a16:creationId xmlns:a16="http://schemas.microsoft.com/office/drawing/2014/main" id="{A0094C3D-61B1-2EC6-783A-0929582ACB6A}"/>
              </a:ext>
            </a:extLst>
          </p:cNvPr>
          <p:cNvSpPr txBox="1"/>
          <p:nvPr/>
        </p:nvSpPr>
        <p:spPr>
          <a:xfrm>
            <a:off x="-2" y="584775"/>
            <a:ext cx="11862150" cy="5262979"/>
          </a:xfrm>
          <a:prstGeom prst="rect">
            <a:avLst/>
          </a:prstGeom>
          <a:noFill/>
        </p:spPr>
        <p:txBody>
          <a:bodyPr wrap="square" rtlCol="0">
            <a:spAutoFit/>
          </a:bodyPr>
          <a:lstStyle/>
          <a:p>
            <a:pPr marL="457200" indent="-457200">
              <a:buFont typeface="Arial" panose="020B0604020202020204" pitchFamily="34" charset="0"/>
              <a:buChar char="•"/>
            </a:pPr>
            <a:r>
              <a:rPr lang="en-AU" sz="2800" dirty="0"/>
              <a:t>Like all theories, the Standard Model of particle physics required testing and data to be validated and refined – but since the vast majority of matter consists of just three particles (u, d, e</a:t>
            </a:r>
            <a:r>
              <a:rPr lang="en-AU" sz="2800" baseline="30000" dirty="0"/>
              <a:t>-</a:t>
            </a:r>
            <a:r>
              <a:rPr lang="en-AU" sz="2800" dirty="0"/>
              <a:t>), this was a significant challenge.</a:t>
            </a:r>
          </a:p>
          <a:p>
            <a:pPr marL="457200" indent="-457200">
              <a:buFont typeface="Arial" panose="020B0604020202020204" pitchFamily="34" charset="0"/>
              <a:buChar char="•"/>
            </a:pPr>
            <a:r>
              <a:rPr lang="en-AU" sz="2800" dirty="0"/>
              <a:t>To create the high-energy systems in which a wider variety of particles can be observed, physicists use </a:t>
            </a:r>
            <a:r>
              <a:rPr lang="en-AU" sz="2800" b="1" dirty="0"/>
              <a:t>particle accelerators </a:t>
            </a:r>
            <a:r>
              <a:rPr lang="en-AU" sz="2800" dirty="0"/>
              <a:t>to fire particles at each other at relativistic speeds.</a:t>
            </a:r>
          </a:p>
          <a:p>
            <a:pPr marL="457200" indent="-457200">
              <a:buFont typeface="Arial" panose="020B0604020202020204" pitchFamily="34" charset="0"/>
              <a:buChar char="•"/>
            </a:pPr>
            <a:r>
              <a:rPr lang="en-AU" sz="2800" dirty="0"/>
              <a:t>When these particles collide, their total </a:t>
            </a:r>
            <a:br>
              <a:rPr lang="en-AU" sz="2800" dirty="0"/>
            </a:br>
            <a:r>
              <a:rPr lang="en-AU" sz="2800" dirty="0"/>
              <a:t>energy is conserved, but only some of it </a:t>
            </a:r>
            <a:br>
              <a:rPr lang="en-AU" sz="2800" dirty="0"/>
            </a:br>
            <a:r>
              <a:rPr lang="en-AU" sz="2800" dirty="0"/>
              <a:t>remains as kinetic energy. Due to </a:t>
            </a:r>
            <a:br>
              <a:rPr lang="en-AU" sz="2800" dirty="0"/>
            </a:br>
            <a:r>
              <a:rPr lang="en-AU" sz="2800" dirty="0"/>
              <a:t>mass-energy equivalence, new particles </a:t>
            </a:r>
            <a:br>
              <a:rPr lang="en-AU" sz="2800" dirty="0"/>
            </a:br>
            <a:r>
              <a:rPr lang="en-AU" sz="2800" dirty="0"/>
              <a:t>(with more mass than the ones that </a:t>
            </a:r>
            <a:br>
              <a:rPr lang="en-AU" sz="2800" dirty="0"/>
            </a:br>
            <a:r>
              <a:rPr lang="en-AU" sz="2800" dirty="0"/>
              <a:t>entered the collision) can be formed.</a:t>
            </a:r>
          </a:p>
        </p:txBody>
      </p:sp>
      <p:pic>
        <p:nvPicPr>
          <p:cNvPr id="1026" name="Picture 2">
            <a:extLst>
              <a:ext uri="{FF2B5EF4-FFF2-40B4-BE49-F238E27FC236}">
                <a16:creationId xmlns:a16="http://schemas.microsoft.com/office/drawing/2014/main" id="{6D01385B-ECB5-C3D4-161B-323F76FB10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85223" y="2828926"/>
            <a:ext cx="4819650" cy="361473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E19FA58-3791-F66E-D366-A73F837E5E72}"/>
              </a:ext>
            </a:extLst>
          </p:cNvPr>
          <p:cNvSpPr txBox="1"/>
          <p:nvPr/>
        </p:nvSpPr>
        <p:spPr>
          <a:xfrm>
            <a:off x="6038505" y="6443664"/>
            <a:ext cx="6113085" cy="307777"/>
          </a:xfrm>
          <a:prstGeom prst="rect">
            <a:avLst/>
          </a:prstGeom>
          <a:noFill/>
        </p:spPr>
        <p:txBody>
          <a:bodyPr wrap="none" rtlCol="0">
            <a:spAutoFit/>
          </a:bodyPr>
          <a:lstStyle/>
          <a:p>
            <a:pPr algn="ctr"/>
            <a:r>
              <a:rPr lang="en-AU" sz="1400" i="1" dirty="0"/>
              <a:t>The Large Hadron Collider (LHC), 45-170 m beneath the France-Switzerland border</a:t>
            </a:r>
          </a:p>
        </p:txBody>
      </p:sp>
    </p:spTree>
    <p:extLst>
      <p:ext uri="{BB962C8B-B14F-4D97-AF65-F5344CB8AC3E}">
        <p14:creationId xmlns:p14="http://schemas.microsoft.com/office/powerpoint/2010/main" val="3278345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3564064" cy="584775"/>
          </a:xfrm>
          <a:prstGeom prst="homePlate">
            <a:avLst/>
          </a:prstGeom>
          <a:solidFill>
            <a:schemeClr val="accent2"/>
          </a:solidFill>
        </p:spPr>
        <p:style>
          <a:lnRef idx="0">
            <a:schemeClr val="accent6"/>
          </a:lnRef>
          <a:fillRef idx="3">
            <a:schemeClr val="accent6"/>
          </a:fillRef>
          <a:effectRef idx="3">
            <a:schemeClr val="accent6"/>
          </a:effectRef>
          <a:fontRef idx="minor">
            <a:schemeClr val="lt1"/>
          </a:fontRef>
        </p:style>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3200" b="1" i="0" u="none" strike="noStrike" kern="1200" cap="none" spc="0" normalizeH="0" baseline="0" noProof="0" dirty="0">
                <a:ln>
                  <a:noFill/>
                </a:ln>
                <a:solidFill>
                  <a:prstClr val="white"/>
                </a:solidFill>
                <a:effectLst/>
                <a:uLnTx/>
                <a:uFillTx/>
                <a:latin typeface="Calibri" panose="020F0502020204030204"/>
                <a:ea typeface="+mn-ea"/>
                <a:cs typeface="+mn-cs"/>
              </a:rPr>
              <a:t>Linear Accelerators</a:t>
            </a:r>
          </a:p>
        </p:txBody>
      </p:sp>
      <p:sp>
        <p:nvSpPr>
          <p:cNvPr id="3" name="TextBox 2">
            <a:extLst>
              <a:ext uri="{FF2B5EF4-FFF2-40B4-BE49-F238E27FC236}">
                <a16:creationId xmlns:a16="http://schemas.microsoft.com/office/drawing/2014/main" id="{A0094C3D-61B1-2EC6-783A-0929582ACB6A}"/>
              </a:ext>
            </a:extLst>
          </p:cNvPr>
          <p:cNvSpPr txBox="1"/>
          <p:nvPr/>
        </p:nvSpPr>
        <p:spPr>
          <a:xfrm>
            <a:off x="-2" y="584775"/>
            <a:ext cx="11862150" cy="4832092"/>
          </a:xfrm>
          <a:prstGeom prst="rect">
            <a:avLst/>
          </a:prstGeom>
          <a:noFill/>
        </p:spPr>
        <p:txBody>
          <a:bodyPr wrap="square" rtlCol="0">
            <a:spAutoFit/>
          </a:bodyPr>
          <a:lstStyle/>
          <a:p>
            <a:pPr marL="457200" indent="-457200">
              <a:buFont typeface="Arial" panose="020B0604020202020204" pitchFamily="34" charset="0"/>
              <a:buChar char="•"/>
            </a:pPr>
            <a:r>
              <a:rPr lang="en-AU" sz="2800" dirty="0"/>
              <a:t>The simplest particle accelerators are linear accelerators (or </a:t>
            </a:r>
            <a:r>
              <a:rPr lang="en-AU" sz="2800" dirty="0" err="1"/>
              <a:t>linacs</a:t>
            </a:r>
            <a:r>
              <a:rPr lang="en-AU" sz="2800" dirty="0"/>
              <a:t> for short). A </a:t>
            </a:r>
            <a:r>
              <a:rPr lang="en-AU" sz="2800" dirty="0" err="1"/>
              <a:t>linac</a:t>
            </a:r>
            <a:r>
              <a:rPr lang="en-AU" sz="2800" dirty="0"/>
              <a:t> consists of:</a:t>
            </a:r>
          </a:p>
          <a:p>
            <a:pPr marL="914400" lvl="1" indent="-457200">
              <a:buFont typeface="Arial" panose="020B0604020202020204" pitchFamily="34" charset="0"/>
              <a:buChar char="•"/>
            </a:pPr>
            <a:r>
              <a:rPr lang="en-AU" sz="2800" dirty="0"/>
              <a:t>A vacuum chamber (to prevent unwanted collisions)</a:t>
            </a:r>
          </a:p>
          <a:p>
            <a:pPr marL="914400" lvl="1" indent="-457200">
              <a:buFont typeface="Arial" panose="020B0604020202020204" pitchFamily="34" charset="0"/>
              <a:buChar char="•"/>
            </a:pPr>
            <a:r>
              <a:rPr lang="en-AU" sz="2800" dirty="0"/>
              <a:t>An ion source</a:t>
            </a:r>
          </a:p>
          <a:p>
            <a:pPr marL="914400" lvl="1" indent="-457200">
              <a:buFont typeface="Arial" panose="020B0604020202020204" pitchFamily="34" charset="0"/>
              <a:buChar char="•"/>
            </a:pPr>
            <a:r>
              <a:rPr lang="en-AU" sz="2800" dirty="0"/>
              <a:t>A series of </a:t>
            </a:r>
            <a:r>
              <a:rPr lang="en-AU" sz="2800" b="1" dirty="0"/>
              <a:t>drift tubes</a:t>
            </a:r>
            <a:r>
              <a:rPr lang="en-AU" sz="2800" dirty="0"/>
              <a:t> of increasing length with gaps between them</a:t>
            </a:r>
          </a:p>
          <a:p>
            <a:pPr marL="914400" lvl="1" indent="-457200">
              <a:buFont typeface="Arial" panose="020B0604020202020204" pitchFamily="34" charset="0"/>
              <a:buChar char="•"/>
            </a:pPr>
            <a:r>
              <a:rPr lang="en-AU" sz="2800" dirty="0"/>
              <a:t>A high-frequency AC source (also known as a radio-frequency oscillator or RF oscillator)</a:t>
            </a:r>
          </a:p>
          <a:p>
            <a:pPr marL="457200" indent="-457200">
              <a:buFont typeface="Arial" panose="020B0604020202020204" pitchFamily="34" charset="0"/>
              <a:buChar char="•"/>
            </a:pPr>
            <a:r>
              <a:rPr lang="en-AU" sz="2800" dirty="0"/>
              <a:t>The oscillator is configured in such a way that the particles experience an electric force in the same </a:t>
            </a:r>
            <a:br>
              <a:rPr lang="en-AU" sz="2800" dirty="0"/>
            </a:br>
            <a:r>
              <a:rPr lang="en-AU" sz="2800" dirty="0"/>
              <a:t>direction in every gap </a:t>
            </a:r>
            <a:br>
              <a:rPr lang="en-AU" sz="2800" dirty="0"/>
            </a:br>
            <a:r>
              <a:rPr lang="en-AU" sz="2800" dirty="0"/>
              <a:t>between the drift tubes.</a:t>
            </a:r>
          </a:p>
        </p:txBody>
      </p:sp>
      <p:pic>
        <p:nvPicPr>
          <p:cNvPr id="2050" name="Picture 2">
            <a:extLst>
              <a:ext uri="{FF2B5EF4-FFF2-40B4-BE49-F238E27FC236}">
                <a16:creationId xmlns:a16="http://schemas.microsoft.com/office/drawing/2014/main" id="{1DDD2F26-AF01-AF97-4B4C-C37B5BACED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4429125"/>
            <a:ext cx="7620000"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3004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5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2281803" cy="584775"/>
          </a:xfrm>
          <a:prstGeom prst="homePlate">
            <a:avLst/>
          </a:prstGeom>
          <a:solidFill>
            <a:schemeClr val="accent2"/>
          </a:solidFill>
        </p:spPr>
        <p:style>
          <a:lnRef idx="0">
            <a:schemeClr val="accent6"/>
          </a:lnRef>
          <a:fillRef idx="3">
            <a:schemeClr val="accent6"/>
          </a:fillRef>
          <a:effectRef idx="3">
            <a:schemeClr val="accent6"/>
          </a:effectRef>
          <a:fontRef idx="minor">
            <a:schemeClr val="lt1"/>
          </a:fontRef>
        </p:style>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AU" sz="3200" b="1" i="0" u="none" strike="noStrike" kern="1200" cap="none" spc="0" normalizeH="0" baseline="0" noProof="0" dirty="0">
                <a:ln>
                  <a:noFill/>
                </a:ln>
                <a:solidFill>
                  <a:prstClr val="white"/>
                </a:solidFill>
                <a:effectLst/>
                <a:uLnTx/>
                <a:uFillTx/>
                <a:latin typeface="Calibri" panose="020F0502020204030204"/>
                <a:ea typeface="+mn-ea"/>
                <a:cs typeface="+mn-cs"/>
              </a:rPr>
              <a:t>Example #1</a:t>
            </a:r>
          </a:p>
        </p:txBody>
      </p:sp>
      <p:sp>
        <p:nvSpPr>
          <p:cNvPr id="3" name="TextBox 2">
            <a:extLst>
              <a:ext uri="{FF2B5EF4-FFF2-40B4-BE49-F238E27FC236}">
                <a16:creationId xmlns:a16="http://schemas.microsoft.com/office/drawing/2014/main" id="{A0094C3D-61B1-2EC6-783A-0929582ACB6A}"/>
              </a:ext>
            </a:extLst>
          </p:cNvPr>
          <p:cNvSpPr txBox="1"/>
          <p:nvPr/>
        </p:nvSpPr>
        <p:spPr>
          <a:xfrm>
            <a:off x="-2" y="584775"/>
            <a:ext cx="11582402" cy="1815882"/>
          </a:xfrm>
          <a:prstGeom prst="rect">
            <a:avLst/>
          </a:prstGeom>
          <a:noFill/>
        </p:spPr>
        <p:txBody>
          <a:bodyPr wrap="square" rtlCol="0">
            <a:spAutoFit/>
          </a:bodyPr>
          <a:lstStyle/>
          <a:p>
            <a:pPr marL="514350" indent="-514350">
              <a:buFont typeface="+mj-lt"/>
              <a:buAutoNum type="alphaLcParenR"/>
            </a:pPr>
            <a:r>
              <a:rPr lang="en-AU" sz="2800" dirty="0"/>
              <a:t>Explain why a </a:t>
            </a:r>
            <a:r>
              <a:rPr lang="en-AU" sz="2800" dirty="0" err="1"/>
              <a:t>linac’s</a:t>
            </a:r>
            <a:r>
              <a:rPr lang="en-AU" sz="2800" dirty="0"/>
              <a:t> drift tubes are longer the further away from the ion source they are.</a:t>
            </a:r>
          </a:p>
          <a:p>
            <a:pPr marL="514350" indent="-514350">
              <a:buFont typeface="+mj-lt"/>
              <a:buAutoNum type="alphaLcParenR"/>
            </a:pPr>
            <a:r>
              <a:rPr lang="en-AU" sz="2800" dirty="0"/>
              <a:t>Explain why, contrary to this pattern, the drift tubes towards the end of a </a:t>
            </a:r>
            <a:r>
              <a:rPr lang="en-AU" sz="2800" dirty="0" err="1"/>
              <a:t>linac</a:t>
            </a:r>
            <a:r>
              <a:rPr lang="en-AU" sz="2800" dirty="0"/>
              <a:t> are all approximately the same length as each other.</a:t>
            </a:r>
          </a:p>
        </p:txBody>
      </p:sp>
    </p:spTree>
    <p:extLst>
      <p:ext uri="{BB962C8B-B14F-4D97-AF65-F5344CB8AC3E}">
        <p14:creationId xmlns:p14="http://schemas.microsoft.com/office/powerpoint/2010/main" val="3765669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2281803" cy="584775"/>
          </a:xfrm>
          <a:prstGeom prst="homePlate">
            <a:avLst/>
          </a:prstGeom>
          <a:solidFill>
            <a:schemeClr val="accent2"/>
          </a:solidFill>
        </p:spPr>
        <p:style>
          <a:lnRef idx="0">
            <a:schemeClr val="accent6"/>
          </a:lnRef>
          <a:fillRef idx="3">
            <a:schemeClr val="accent6"/>
          </a:fillRef>
          <a:effectRef idx="3">
            <a:schemeClr val="accent6"/>
          </a:effectRef>
          <a:fontRef idx="minor">
            <a:schemeClr val="lt1"/>
          </a:fontRef>
        </p:style>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AU" sz="3200" b="1" i="0" u="none" strike="noStrike" kern="1200" cap="none" spc="0" normalizeH="0" baseline="0" noProof="0" dirty="0">
                <a:ln>
                  <a:noFill/>
                </a:ln>
                <a:solidFill>
                  <a:prstClr val="white"/>
                </a:solidFill>
                <a:effectLst/>
                <a:uLnTx/>
                <a:uFillTx/>
                <a:latin typeface="Calibri" panose="020F0502020204030204"/>
                <a:ea typeface="+mn-ea"/>
                <a:cs typeface="+mn-cs"/>
              </a:rPr>
              <a:t>Example #2</a:t>
            </a:r>
          </a:p>
        </p:txBody>
      </p:sp>
      <p:sp>
        <p:nvSpPr>
          <p:cNvPr id="3" name="TextBox 2">
            <a:extLst>
              <a:ext uri="{FF2B5EF4-FFF2-40B4-BE49-F238E27FC236}">
                <a16:creationId xmlns:a16="http://schemas.microsoft.com/office/drawing/2014/main" id="{A0094C3D-61B1-2EC6-783A-0929582ACB6A}"/>
              </a:ext>
            </a:extLst>
          </p:cNvPr>
          <p:cNvSpPr txBox="1"/>
          <p:nvPr/>
        </p:nvSpPr>
        <p:spPr>
          <a:xfrm>
            <a:off x="-2" y="584775"/>
            <a:ext cx="11582402" cy="1384995"/>
          </a:xfrm>
          <a:prstGeom prst="rect">
            <a:avLst/>
          </a:prstGeom>
          <a:noFill/>
        </p:spPr>
        <p:txBody>
          <a:bodyPr wrap="square" rtlCol="0">
            <a:spAutoFit/>
          </a:bodyPr>
          <a:lstStyle/>
          <a:p>
            <a:r>
              <a:rPr lang="en-AU" sz="2800" dirty="0"/>
              <a:t>A </a:t>
            </a:r>
            <a:r>
              <a:rPr lang="en-AU" sz="2800" dirty="0" err="1"/>
              <a:t>linac</a:t>
            </a:r>
            <a:r>
              <a:rPr lang="en-AU" sz="2800" dirty="0"/>
              <a:t>-based electron microscope uses a single stage 300 kV potential to accelerate slow moving electrons released by thermionic emission for a tungsten filament. Calculate the speed of these electrons.</a:t>
            </a:r>
          </a:p>
        </p:txBody>
      </p:sp>
    </p:spTree>
    <p:extLst>
      <p:ext uri="{BB962C8B-B14F-4D97-AF65-F5344CB8AC3E}">
        <p14:creationId xmlns:p14="http://schemas.microsoft.com/office/powerpoint/2010/main" val="1917882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3564064" cy="584775"/>
          </a:xfrm>
          <a:prstGeom prst="homePlate">
            <a:avLst/>
          </a:prstGeom>
          <a:solidFill>
            <a:schemeClr val="accent2"/>
          </a:solidFill>
        </p:spPr>
        <p:style>
          <a:lnRef idx="0">
            <a:schemeClr val="accent6"/>
          </a:lnRef>
          <a:fillRef idx="3">
            <a:schemeClr val="accent6"/>
          </a:fillRef>
          <a:effectRef idx="3">
            <a:schemeClr val="accent6"/>
          </a:effectRef>
          <a:fontRef idx="minor">
            <a:schemeClr val="lt1"/>
          </a:fontRef>
        </p:style>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3200" b="1" i="0" u="none" strike="noStrike" kern="1200" cap="none" spc="0" normalizeH="0" baseline="0" noProof="0" dirty="0">
                <a:ln>
                  <a:noFill/>
                </a:ln>
                <a:solidFill>
                  <a:prstClr val="white"/>
                </a:solidFill>
                <a:effectLst/>
                <a:uLnTx/>
                <a:uFillTx/>
                <a:latin typeface="Calibri" panose="020F0502020204030204"/>
                <a:ea typeface="+mn-ea"/>
                <a:cs typeface="+mn-cs"/>
              </a:rPr>
              <a:t>Linear Accelerators</a:t>
            </a:r>
          </a:p>
        </p:txBody>
      </p:sp>
      <p:sp>
        <p:nvSpPr>
          <p:cNvPr id="3" name="TextBox 2">
            <a:extLst>
              <a:ext uri="{FF2B5EF4-FFF2-40B4-BE49-F238E27FC236}">
                <a16:creationId xmlns:a16="http://schemas.microsoft.com/office/drawing/2014/main" id="{A0094C3D-61B1-2EC6-783A-0929582ACB6A}"/>
              </a:ext>
            </a:extLst>
          </p:cNvPr>
          <p:cNvSpPr txBox="1"/>
          <p:nvPr/>
        </p:nvSpPr>
        <p:spPr>
          <a:xfrm>
            <a:off x="-2" y="584775"/>
            <a:ext cx="11862150" cy="3970318"/>
          </a:xfrm>
          <a:prstGeom prst="rect">
            <a:avLst/>
          </a:prstGeom>
          <a:noFill/>
        </p:spPr>
        <p:txBody>
          <a:bodyPr wrap="square" rtlCol="0">
            <a:spAutoFit/>
          </a:bodyPr>
          <a:lstStyle/>
          <a:p>
            <a:pPr marL="457200" indent="-457200">
              <a:buFont typeface="Arial" panose="020B0604020202020204" pitchFamily="34" charset="0"/>
              <a:buChar char="•"/>
            </a:pPr>
            <a:r>
              <a:rPr lang="en-AU" sz="2800" dirty="0" err="1"/>
              <a:t>Linacs</a:t>
            </a:r>
            <a:r>
              <a:rPr lang="en-AU" sz="2800" dirty="0"/>
              <a:t> need to be very long to achieve useful speeds, so they are generally used on stationary targets. This is most helpful in nuclear physics experiments.</a:t>
            </a:r>
          </a:p>
          <a:p>
            <a:pPr marL="457200" indent="-457200">
              <a:buFont typeface="Arial" panose="020B0604020202020204" pitchFamily="34" charset="0"/>
              <a:buChar char="•"/>
            </a:pPr>
            <a:r>
              <a:rPr lang="en-AU" sz="2800" dirty="0"/>
              <a:t>They are less useful in particle physics since they struggle to produce very massive particles.</a:t>
            </a:r>
          </a:p>
          <a:p>
            <a:pPr marL="914400" lvl="1" indent="-457200">
              <a:buFont typeface="Arial" panose="020B0604020202020204" pitchFamily="34" charset="0"/>
              <a:buChar char="•"/>
            </a:pPr>
            <a:r>
              <a:rPr lang="en-AU" sz="2800" dirty="0"/>
              <a:t>This is a consequence of conservation of momentum: when the accelerated particles collide with the target particles, the target particles must start moving, meaning that a significant portion of their energy must be kinetic (therefore not contributing to their rest energy/mass).</a:t>
            </a:r>
          </a:p>
        </p:txBody>
      </p:sp>
    </p:spTree>
    <p:extLst>
      <p:ext uri="{BB962C8B-B14F-4D97-AF65-F5344CB8AC3E}">
        <p14:creationId xmlns:p14="http://schemas.microsoft.com/office/powerpoint/2010/main" val="4109734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2568318" cy="584775"/>
          </a:xfrm>
          <a:prstGeom prst="homePlate">
            <a:avLst/>
          </a:prstGeom>
          <a:solidFill>
            <a:schemeClr val="accent2"/>
          </a:solidFill>
        </p:spPr>
        <p:style>
          <a:lnRef idx="0">
            <a:schemeClr val="accent6"/>
          </a:lnRef>
          <a:fillRef idx="3">
            <a:schemeClr val="accent6"/>
          </a:fillRef>
          <a:effectRef idx="3">
            <a:schemeClr val="accent6"/>
          </a:effectRef>
          <a:fontRef idx="minor">
            <a:schemeClr val="lt1"/>
          </a:fontRef>
        </p:style>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3200" b="1" i="0" u="none" strike="noStrike" kern="1200" cap="none" spc="0" normalizeH="0" baseline="0" noProof="0" dirty="0">
                <a:ln>
                  <a:noFill/>
                </a:ln>
                <a:solidFill>
                  <a:prstClr val="white"/>
                </a:solidFill>
                <a:effectLst/>
                <a:uLnTx/>
                <a:uFillTx/>
                <a:latin typeface="Calibri" panose="020F0502020204030204"/>
                <a:ea typeface="+mn-ea"/>
                <a:cs typeface="+mn-cs"/>
              </a:rPr>
              <a:t>Synchrotrons</a:t>
            </a:r>
          </a:p>
        </p:txBody>
      </p:sp>
      <p:sp>
        <p:nvSpPr>
          <p:cNvPr id="3" name="TextBox 2">
            <a:extLst>
              <a:ext uri="{FF2B5EF4-FFF2-40B4-BE49-F238E27FC236}">
                <a16:creationId xmlns:a16="http://schemas.microsoft.com/office/drawing/2014/main" id="{A0094C3D-61B1-2EC6-783A-0929582ACB6A}"/>
              </a:ext>
            </a:extLst>
          </p:cNvPr>
          <p:cNvSpPr txBox="1"/>
          <p:nvPr/>
        </p:nvSpPr>
        <p:spPr>
          <a:xfrm>
            <a:off x="-2" y="584775"/>
            <a:ext cx="11862150" cy="4401205"/>
          </a:xfrm>
          <a:prstGeom prst="rect">
            <a:avLst/>
          </a:prstGeom>
          <a:noFill/>
        </p:spPr>
        <p:txBody>
          <a:bodyPr wrap="square" rtlCol="0">
            <a:spAutoFit/>
          </a:bodyPr>
          <a:lstStyle/>
          <a:p>
            <a:pPr marL="457200" indent="-457200">
              <a:buFont typeface="Arial" panose="020B0604020202020204" pitchFamily="34" charset="0"/>
              <a:buChar char="•"/>
            </a:pPr>
            <a:r>
              <a:rPr lang="en-AU" sz="2800" dirty="0"/>
              <a:t>Synchrotrons are circular particle accelerators capable of much higher particle speeds than </a:t>
            </a:r>
            <a:r>
              <a:rPr lang="en-AU" sz="2800" dirty="0" err="1"/>
              <a:t>linacs</a:t>
            </a:r>
            <a:r>
              <a:rPr lang="en-AU" sz="2800" dirty="0"/>
              <a:t>. They are also capable of aiming two particle beams at each other, creating </a:t>
            </a:r>
            <a:br>
              <a:rPr lang="en-AU" sz="2800" dirty="0"/>
            </a:br>
            <a:r>
              <a:rPr lang="en-AU" sz="2800" dirty="0"/>
              <a:t>head-on collisions with a total </a:t>
            </a:r>
            <a:br>
              <a:rPr lang="en-AU" sz="2800" dirty="0"/>
            </a:br>
            <a:r>
              <a:rPr lang="en-AU" sz="2800" dirty="0"/>
              <a:t>momentum of approximately </a:t>
            </a:r>
            <a:br>
              <a:rPr lang="en-AU" sz="2800" dirty="0"/>
            </a:br>
            <a:r>
              <a:rPr lang="en-AU" sz="2800" dirty="0"/>
              <a:t>zero.</a:t>
            </a:r>
          </a:p>
          <a:p>
            <a:pPr marL="457200" indent="-457200">
              <a:buFont typeface="Arial" panose="020B0604020202020204" pitchFamily="34" charset="0"/>
              <a:buChar char="•"/>
            </a:pPr>
            <a:r>
              <a:rPr lang="en-AU" sz="2800" dirty="0"/>
              <a:t>Since almost all of the energy </a:t>
            </a:r>
            <a:br>
              <a:rPr lang="en-AU" sz="2800" dirty="0"/>
            </a:br>
            <a:r>
              <a:rPr lang="en-AU" sz="2800" dirty="0"/>
              <a:t>that goes into the collision </a:t>
            </a:r>
            <a:br>
              <a:rPr lang="en-AU" sz="2800" dirty="0"/>
            </a:br>
            <a:r>
              <a:rPr lang="en-AU" sz="2800" dirty="0"/>
              <a:t>becomes rest energy, heavier </a:t>
            </a:r>
            <a:br>
              <a:rPr lang="en-AU" sz="2800" dirty="0"/>
            </a:br>
            <a:r>
              <a:rPr lang="en-AU" sz="2800" dirty="0"/>
              <a:t>particles can be formed.</a:t>
            </a:r>
          </a:p>
        </p:txBody>
      </p:sp>
      <p:pic>
        <p:nvPicPr>
          <p:cNvPr id="1026" name="Picture 2">
            <a:extLst>
              <a:ext uri="{FF2B5EF4-FFF2-40B4-BE49-F238E27FC236}">
                <a16:creationId xmlns:a16="http://schemas.microsoft.com/office/drawing/2014/main" id="{1D01779A-05F9-9CF2-A0EC-88ABD4E731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0464" b="22222"/>
          <a:stretch/>
        </p:blipFill>
        <p:spPr bwMode="auto">
          <a:xfrm>
            <a:off x="5279785" y="1580706"/>
            <a:ext cx="6614506" cy="52772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4363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HC animation_ The path of the protons-00.00.00.000-00.01.25.080">
            <a:hlinkClick r:id="" action="ppaction://media"/>
            <a:extLst>
              <a:ext uri="{FF2B5EF4-FFF2-40B4-BE49-F238E27FC236}">
                <a16:creationId xmlns:a16="http://schemas.microsoft.com/office/drawing/2014/main" id="{6B65F626-4E04-B5AC-61F4-401C3312608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300831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1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2568318" cy="584775"/>
          </a:xfrm>
          <a:prstGeom prst="homePlate">
            <a:avLst/>
          </a:prstGeom>
          <a:solidFill>
            <a:schemeClr val="accent2"/>
          </a:solidFill>
        </p:spPr>
        <p:style>
          <a:lnRef idx="0">
            <a:schemeClr val="accent6"/>
          </a:lnRef>
          <a:fillRef idx="3">
            <a:schemeClr val="accent6"/>
          </a:fillRef>
          <a:effectRef idx="3">
            <a:schemeClr val="accent6"/>
          </a:effectRef>
          <a:fontRef idx="minor">
            <a:schemeClr val="lt1"/>
          </a:fontRef>
        </p:style>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3200" b="1" i="0" u="none" strike="noStrike" kern="1200" cap="none" spc="0" normalizeH="0" baseline="0" noProof="0" dirty="0">
                <a:ln>
                  <a:noFill/>
                </a:ln>
                <a:solidFill>
                  <a:prstClr val="white"/>
                </a:solidFill>
                <a:effectLst/>
                <a:uLnTx/>
                <a:uFillTx/>
                <a:latin typeface="Calibri" panose="020F0502020204030204"/>
                <a:ea typeface="+mn-ea"/>
                <a:cs typeface="+mn-cs"/>
              </a:rPr>
              <a:t>Synchrotrons</a:t>
            </a:r>
          </a:p>
        </p:txBody>
      </p:sp>
      <p:sp>
        <p:nvSpPr>
          <p:cNvPr id="3" name="TextBox 2">
            <a:extLst>
              <a:ext uri="{FF2B5EF4-FFF2-40B4-BE49-F238E27FC236}">
                <a16:creationId xmlns:a16="http://schemas.microsoft.com/office/drawing/2014/main" id="{A0094C3D-61B1-2EC6-783A-0929582ACB6A}"/>
              </a:ext>
            </a:extLst>
          </p:cNvPr>
          <p:cNvSpPr txBox="1"/>
          <p:nvPr/>
        </p:nvSpPr>
        <p:spPr>
          <a:xfrm>
            <a:off x="-3" y="584775"/>
            <a:ext cx="12134245" cy="3539430"/>
          </a:xfrm>
          <a:prstGeom prst="rect">
            <a:avLst/>
          </a:prstGeom>
          <a:noFill/>
        </p:spPr>
        <p:txBody>
          <a:bodyPr wrap="square" rtlCol="0">
            <a:spAutoFit/>
          </a:bodyPr>
          <a:lstStyle/>
          <a:p>
            <a:pPr marL="457200" indent="-457200">
              <a:buFont typeface="Arial" panose="020B0604020202020204" pitchFamily="34" charset="0"/>
              <a:buChar char="•"/>
            </a:pPr>
            <a:r>
              <a:rPr lang="en-AU" sz="2800" dirty="0"/>
              <a:t>Synchrotrons have a series of acceleration cavities, which function like the gaps between a </a:t>
            </a:r>
            <a:r>
              <a:rPr lang="en-AU" sz="2800" dirty="0" err="1"/>
              <a:t>linac’s</a:t>
            </a:r>
            <a:r>
              <a:rPr lang="en-AU" sz="2800" dirty="0"/>
              <a:t> drift tubes: they use electric fields to accelerate the particles.</a:t>
            </a:r>
          </a:p>
          <a:p>
            <a:pPr marL="457200" indent="-457200">
              <a:buFont typeface="Arial" panose="020B0604020202020204" pitchFamily="34" charset="0"/>
              <a:buChar char="•"/>
            </a:pPr>
            <a:r>
              <a:rPr lang="en-AU" sz="2800" dirty="0"/>
              <a:t>Between the acceleration cavities are bending magnets, which keep the particles moving in circular paths.</a:t>
            </a:r>
          </a:p>
          <a:p>
            <a:pPr marL="457200" indent="-457200">
              <a:buFont typeface="Arial" panose="020B0604020202020204" pitchFamily="34" charset="0"/>
              <a:buChar char="•"/>
            </a:pPr>
            <a:r>
              <a:rPr lang="en-AU" sz="2800" dirty="0"/>
              <a:t>As with any accelerating charged particle, electromagnetic radiation (known as synchrotron radiation) is emitted as the particles are ‘bent’. This energy loss slows the particles down, so they require constant acceleration to maintain their speed.</a:t>
            </a:r>
          </a:p>
        </p:txBody>
      </p:sp>
      <p:pic>
        <p:nvPicPr>
          <p:cNvPr id="5" name="Picture 4">
            <a:extLst>
              <a:ext uri="{FF2B5EF4-FFF2-40B4-BE49-F238E27FC236}">
                <a16:creationId xmlns:a16="http://schemas.microsoft.com/office/drawing/2014/main" id="{2D7EFED0-DE2B-B03A-2F25-3EE7A3035CDB}"/>
              </a:ext>
            </a:extLst>
          </p:cNvPr>
          <p:cNvPicPr>
            <a:picLocks noChangeAspect="1"/>
          </p:cNvPicPr>
          <p:nvPr/>
        </p:nvPicPr>
        <p:blipFill>
          <a:blip r:embed="rId3"/>
          <a:stretch>
            <a:fillRect/>
          </a:stretch>
        </p:blipFill>
        <p:spPr>
          <a:xfrm>
            <a:off x="57757" y="4073005"/>
            <a:ext cx="6662020" cy="2678670"/>
          </a:xfrm>
          <a:prstGeom prst="rect">
            <a:avLst/>
          </a:prstGeom>
        </p:spPr>
      </p:pic>
      <p:pic>
        <p:nvPicPr>
          <p:cNvPr id="2050" name="Picture 2">
            <a:extLst>
              <a:ext uri="{FF2B5EF4-FFF2-40B4-BE49-F238E27FC236}">
                <a16:creationId xmlns:a16="http://schemas.microsoft.com/office/drawing/2014/main" id="{1D0D586D-F1CB-9DE8-1DBF-46B1EBA005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4992" y="3714838"/>
            <a:ext cx="4237156" cy="1975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1587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4339</TotalTime>
  <Words>804</Words>
  <Application>Microsoft Office PowerPoint</Application>
  <PresentationFormat>Widescreen</PresentationFormat>
  <Paragraphs>68</Paragraphs>
  <Slides>11</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Cambria Math</vt:lpstr>
      <vt:lpstr>Office Theme</vt:lpstr>
      <vt:lpstr>Particle Accelerators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Equilibrium</dc:title>
  <dc:creator>JERRY Tressa [Harrisdale Senior High School]</dc:creator>
  <cp:lastModifiedBy>Nathan</cp:lastModifiedBy>
  <cp:revision>62</cp:revision>
  <dcterms:created xsi:type="dcterms:W3CDTF">2022-02-16T03:17:05Z</dcterms:created>
  <dcterms:modified xsi:type="dcterms:W3CDTF">2023-08-22T06:54:12Z</dcterms:modified>
</cp:coreProperties>
</file>